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6"/>
  </p:notesMasterIdLst>
  <p:handoutMasterIdLst>
    <p:handoutMasterId r:id="rId17"/>
  </p:handoutMasterIdLst>
  <p:sldIdLst>
    <p:sldId id="265" r:id="rId4"/>
    <p:sldId id="267" r:id="rId5"/>
    <p:sldId id="288" r:id="rId6"/>
    <p:sldId id="289" r:id="rId7"/>
    <p:sldId id="290" r:id="rId8"/>
    <p:sldId id="291" r:id="rId9"/>
    <p:sldId id="293" r:id="rId10"/>
    <p:sldId id="266" r:id="rId11"/>
    <p:sldId id="292" r:id="rId12"/>
    <p:sldId id="294" r:id="rId13"/>
    <p:sldId id="295" r:id="rId14"/>
    <p:sldId id="271" r:id="rId15"/>
  </p:sldIdLst>
  <p:sldSz cx="12192000" cy="6858000"/>
  <p:notesSz cx="6858000" cy="9144000"/>
  <p:embeddedFontLst>
    <p:embeddedFont>
      <p:font typeface="Montserrat" panose="020B0604020202020204" charset="-52"/>
      <p:regular r:id="rId18"/>
      <p:bold r:id="rId19"/>
      <p:italic r:id="rId20"/>
      <p:boldItalic r:id="rId21"/>
    </p:embeddedFont>
    <p:embeddedFont>
      <p:font typeface="Montserrat Medium" panose="020B0604020202020204" charset="-52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67"/>
            <p14:sldId id="288"/>
            <p14:sldId id="289"/>
            <p14:sldId id="290"/>
            <p14:sldId id="291"/>
            <p14:sldId id="293"/>
            <p14:sldId id="266"/>
            <p14:sldId id="292"/>
            <p14:sldId id="294"/>
            <p14:sldId id="295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774" y="108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6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Предсказание оттока клиентов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Калашников А.С.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2025 год</a:t>
            </a:r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API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79" y="1704861"/>
            <a:ext cx="4706520" cy="14814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37" y="3622000"/>
            <a:ext cx="4212701" cy="22861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691" y="2024928"/>
            <a:ext cx="3895682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Docker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92" y="1119107"/>
            <a:ext cx="6358679" cy="47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>
          <a:xfrm>
            <a:off x="6479482" y="3612977"/>
            <a:ext cx="157163" cy="157163"/>
          </a:xfrm>
        </p:spPr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6636645" y="3576466"/>
            <a:ext cx="2339654" cy="230187"/>
          </a:xfrm>
        </p:spPr>
        <p:txBody>
          <a:bodyPr/>
          <a:lstStyle/>
          <a:p>
            <a:r>
              <a:rPr lang="en-US" dirty="0" smtClean="0"/>
              <a:t>artem-Kalashnikov-02@bk.ru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 smtClean="0"/>
              <a:t>Введение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74976" y="1264117"/>
            <a:ext cx="112914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условиях высокой конкуренции на рынке электронной коммерции удержание существующих клиентов является критически важной и экономически эффективной стратегией. Задача проекта — разработать систему прогнозирования оттока клиентов для интернет-магазина. Система должна на основе исторических данных о поведении, транзакциях и демографии клиента оценивать вероятность того, что данный клиент прекратит совершать покупки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4975" y="3163453"/>
            <a:ext cx="11291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Цель — выявить клиентов группы риска для применения клиентской поддержки и адресно применять меры по удержанию: предлагать персональные скидки, специальные предложения, проводить опросы для выявления проблем или просто усиливать коммуникацию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74974" y="4662040"/>
            <a:ext cx="11291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Цель </a:t>
            </a:r>
            <a:r>
              <a:rPr lang="ru-RU" dirty="0" smtClean="0"/>
              <a:t>проекта</a:t>
            </a:r>
            <a:r>
              <a:rPr lang="ru-RU" dirty="0"/>
              <a:t> </a:t>
            </a:r>
            <a:r>
              <a:rPr lang="ru-RU" dirty="0" smtClean="0"/>
              <a:t>– создать надежную </a:t>
            </a:r>
            <a:r>
              <a:rPr lang="ru-RU" dirty="0"/>
              <a:t>ML-модель, способную по признакам клиента вычислить вероятность его оттока в заданный временной горизонт</a:t>
            </a: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Требования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448" y="1592817"/>
            <a:ext cx="3550205" cy="355654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69868" y="2355426"/>
            <a:ext cx="75993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1.	</a:t>
            </a:r>
            <a:r>
              <a:rPr lang="ru-RU" dirty="0" err="1"/>
              <a:t>Precision</a:t>
            </a:r>
            <a:r>
              <a:rPr lang="ru-RU" dirty="0"/>
              <a:t> не менее 0.70 (важно не беспокоить лояльных клиентов)</a:t>
            </a:r>
          </a:p>
          <a:p>
            <a:r>
              <a:rPr lang="ru-RU" dirty="0"/>
              <a:t>2.	</a:t>
            </a:r>
            <a:r>
              <a:rPr lang="ru-RU" dirty="0" err="1"/>
              <a:t>Recall</a:t>
            </a:r>
            <a:r>
              <a:rPr lang="ru-RU" dirty="0"/>
              <a:t> не менее 0.65 (важно выявить большинство потенциальных оттоков) </a:t>
            </a:r>
          </a:p>
          <a:p>
            <a:r>
              <a:rPr lang="ru-RU" dirty="0"/>
              <a:t>3.	Модель должна объяснять свои предсказания (интерпретируемость) </a:t>
            </a:r>
          </a:p>
          <a:p>
            <a:r>
              <a:rPr lang="ru-RU" dirty="0"/>
              <a:t>4.	Время </a:t>
            </a:r>
            <a:r>
              <a:rPr lang="ru-RU" dirty="0" err="1"/>
              <a:t>инференса</a:t>
            </a:r>
            <a:r>
              <a:rPr lang="ru-RU" dirty="0"/>
              <a:t>: &lt; 100ms на одного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257126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Анализ данных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74977" y="1245911"/>
            <a:ext cx="113796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Базовые EDA:</a:t>
            </a:r>
          </a:p>
          <a:p>
            <a:r>
              <a:rPr lang="ru-RU" dirty="0"/>
              <a:t>Обработка пропущенных значений (</a:t>
            </a:r>
            <a:r>
              <a:rPr lang="ru-RU" dirty="0" err="1"/>
              <a:t>Missing</a:t>
            </a:r>
            <a:r>
              <a:rPr lang="ru-RU" dirty="0"/>
              <a:t> </a:t>
            </a:r>
            <a:r>
              <a:rPr lang="ru-RU" dirty="0" err="1"/>
              <a:t>Values</a:t>
            </a:r>
            <a:r>
              <a:rPr lang="ru-RU" dirty="0"/>
              <a:t>)</a:t>
            </a:r>
          </a:p>
          <a:p>
            <a:r>
              <a:rPr lang="ru-RU" dirty="0"/>
              <a:t>•	Для числовых признаков: заполнение медианой (</a:t>
            </a:r>
            <a:r>
              <a:rPr lang="ru-RU" dirty="0" err="1"/>
              <a:t>median</a:t>
            </a:r>
            <a:r>
              <a:rPr lang="ru-RU" dirty="0"/>
              <a:t>())</a:t>
            </a:r>
          </a:p>
          <a:p>
            <a:r>
              <a:rPr lang="ru-RU" dirty="0"/>
              <a:t>•	Для категориальных признаков: заполнение модой (</a:t>
            </a:r>
            <a:r>
              <a:rPr lang="ru-RU" dirty="0" err="1"/>
              <a:t>mode</a:t>
            </a:r>
            <a:r>
              <a:rPr lang="ru-RU" dirty="0"/>
              <a:t>()[0])</a:t>
            </a:r>
          </a:p>
          <a:p>
            <a:r>
              <a:rPr lang="ru-RU" dirty="0"/>
              <a:t>Выбросы (</a:t>
            </a:r>
            <a:r>
              <a:rPr lang="ru-RU" dirty="0" err="1"/>
              <a:t>Outlires</a:t>
            </a:r>
            <a:r>
              <a:rPr lang="ru-RU" dirty="0"/>
              <a:t>)</a:t>
            </a:r>
          </a:p>
          <a:p>
            <a:r>
              <a:rPr lang="ru-RU" dirty="0"/>
              <a:t>•	Метод IQR (</a:t>
            </a:r>
            <a:r>
              <a:rPr lang="ru-RU" dirty="0" err="1"/>
              <a:t>Interquartile</a:t>
            </a:r>
            <a:r>
              <a:rPr lang="ru-RU" dirty="0"/>
              <a:t> </a:t>
            </a:r>
            <a:r>
              <a:rPr lang="ru-RU" dirty="0" err="1"/>
              <a:t>Range</a:t>
            </a:r>
            <a:r>
              <a:rPr lang="ru-RU" dirty="0"/>
              <a:t>) с границами Q1-1.5IQR и Q3+1.5IQR</a:t>
            </a:r>
          </a:p>
          <a:p>
            <a:r>
              <a:rPr lang="ru-RU" dirty="0"/>
              <a:t>Удаление дублирующих записей</a:t>
            </a:r>
          </a:p>
          <a:p>
            <a:r>
              <a:rPr lang="ru-RU" dirty="0"/>
              <a:t>•	Удаление дублирующих записей при помощи метода </a:t>
            </a:r>
            <a:r>
              <a:rPr lang="ru-RU" dirty="0" err="1"/>
              <a:t>drop_duplicates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05" y="3681039"/>
            <a:ext cx="7429219" cy="244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Методология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906" y="1271548"/>
            <a:ext cx="5922560" cy="35386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49" y="2080925"/>
            <a:ext cx="6158574" cy="36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Результаты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24" y="1802920"/>
            <a:ext cx="9489752" cy="31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Выводы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1327445"/>
            <a:ext cx="5623683" cy="47171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19" y="1872317"/>
            <a:ext cx="3481118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 проекте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6579-4B58-4374-94CF-CFC71615706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38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Тестирование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32" y="2375281"/>
            <a:ext cx="9480102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2706</TotalTime>
  <Words>159</Words>
  <Application>Microsoft Office PowerPoint</Application>
  <PresentationFormat>Широкоэкранный</PresentationFormat>
  <Paragraphs>49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Montserrat</vt:lpstr>
      <vt:lpstr>Montserrat Medium</vt:lpstr>
      <vt:lpstr>Arial</vt:lpstr>
      <vt:lpstr>Calibri</vt:lpstr>
      <vt:lpstr>Обложка</vt:lpstr>
      <vt:lpstr>Разделяющие слайды</vt:lpstr>
      <vt:lpstr>Внутренние слайды</vt:lpstr>
      <vt:lpstr>Предсказание оттока клиентов</vt:lpstr>
      <vt:lpstr>Введение</vt:lpstr>
      <vt:lpstr>Требования</vt:lpstr>
      <vt:lpstr>Анализ данных</vt:lpstr>
      <vt:lpstr>Методология</vt:lpstr>
      <vt:lpstr>Результаты</vt:lpstr>
      <vt:lpstr>Выводы</vt:lpstr>
      <vt:lpstr>О проекте</vt:lpstr>
      <vt:lpstr>Тестирование</vt:lpstr>
      <vt:lpstr>API</vt:lpstr>
      <vt:lpstr>Docker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Артем</cp:lastModifiedBy>
  <cp:revision>87</cp:revision>
  <dcterms:created xsi:type="dcterms:W3CDTF">2023-09-20T07:01:25Z</dcterms:created>
  <dcterms:modified xsi:type="dcterms:W3CDTF">2025-12-14T16:49:53Z</dcterms:modified>
</cp:coreProperties>
</file>